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25"/>
  </p:notesMasterIdLst>
  <p:sldIdLst>
    <p:sldId id="313" r:id="rId2"/>
    <p:sldId id="262" r:id="rId3"/>
    <p:sldId id="305" r:id="rId4"/>
    <p:sldId id="311" r:id="rId5"/>
    <p:sldId id="312" r:id="rId6"/>
    <p:sldId id="288" r:id="rId7"/>
    <p:sldId id="289" r:id="rId8"/>
    <p:sldId id="290" r:id="rId9"/>
    <p:sldId id="291" r:id="rId10"/>
    <p:sldId id="292" r:id="rId11"/>
    <p:sldId id="293" r:id="rId12"/>
    <p:sldId id="295" r:id="rId13"/>
    <p:sldId id="294" r:id="rId14"/>
    <p:sldId id="306" r:id="rId15"/>
    <p:sldId id="310" r:id="rId16"/>
    <p:sldId id="301" r:id="rId17"/>
    <p:sldId id="299" r:id="rId18"/>
    <p:sldId id="304" r:id="rId19"/>
    <p:sldId id="286" r:id="rId20"/>
    <p:sldId id="274" r:id="rId21"/>
    <p:sldId id="302" r:id="rId22"/>
    <p:sldId id="303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A13B9-6C48-761B-2F78-A99D308C1ADB}" v="219" dt="2022-04-24T01:12:53.598"/>
    <p1510:client id="{1240D6A9-D1C3-17DA-2E85-4302BED9F6CA}" v="1302" dt="2022-04-24T17:38:28.240"/>
    <p1510:client id="{144AF469-F707-717F-C4A5-29FB2B8B69EA}" v="8" dt="2022-04-24T16:33:34.565"/>
    <p1510:client id="{319317EC-3B4F-AB0D-5CB4-5061C7BC9261}" v="336" dt="2022-04-24T01:13:56.990"/>
    <p1510:client id="{39328BC4-9D97-6B53-3945-389BC3EFF7BC}" v="14" dt="2022-04-24T18:06:54.366"/>
    <p1510:client id="{48B2EE77-AC6F-EE08-2462-6675E07ECCC5}" v="489" dt="2022-04-24T17:00:29.689"/>
    <p1510:client id="{793A29C6-C18F-4D85-9C47-135DCE125B80}" v="801" dt="2022-04-24T17:33:53.061"/>
    <p1510:client id="{875FB03B-1343-14E9-E85F-66F801741C24}" v="38" dt="2022-04-24T18:39:28.926"/>
    <p1510:client id="{A64B57DE-0748-4471-B3EA-0502013D9724}" v="53" dt="2022-04-24T01:01:25.521"/>
    <p1510:client id="{E24BF184-2AD0-DEC6-7F5D-9A7B9289980E}" v="566" dt="2022-04-24T17:59:47.984"/>
    <p1510:client id="{EB13A3D4-E612-C833-12C1-C313429F17B8}" v="111" dt="2022-04-24T01:14:47.775"/>
    <p1510:client id="{F5CDA623-701A-12D9-548D-526D15C99B4F}" v="206" dt="2022-04-24T18:08:12.993"/>
    <p1510:client id="{FCBC64EE-F4F3-864C-18F9-BB5B01A5DC0A}" v="9" dt="2022-04-24T17:49:52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133B3-A077-4427-96AF-D55CFDF62079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0C732-3516-4133-9347-F98D24FE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8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C732-3516-4133-9347-F98D24FE2F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5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626675"/>
            <a:ext cx="10515600" cy="201605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669714"/>
            <a:ext cx="10515600" cy="750093"/>
          </a:xfrm>
        </p:spPr>
        <p:txBody>
          <a:bodyPr>
            <a:normAutofit/>
          </a:bodyPr>
          <a:lstStyle>
            <a:lvl1pPr marL="0" indent="0">
              <a:buNone/>
              <a:defRPr sz="2133" b="1" spc="133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1851" y="5879508"/>
            <a:ext cx="10515600" cy="396443"/>
          </a:xfrm>
        </p:spPr>
        <p:txBody>
          <a:bodyPr>
            <a:normAutofit/>
          </a:bodyPr>
          <a:lstStyle>
            <a:lvl1pPr marL="0" indent="0">
              <a:buNone/>
              <a:defRPr sz="1867" b="0">
                <a:solidFill>
                  <a:srgbClr val="ECEAD1"/>
                </a:solidFill>
                <a:effectLst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15181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3037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3413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311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2067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367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rtl="0">
              <a:spcBef>
                <a:spcPts val="1067"/>
              </a:spcBef>
              <a:spcAft>
                <a:spcPts val="0"/>
              </a:spcAft>
              <a:buSzPts val="2100"/>
              <a:buChar char="•"/>
              <a:defRPr/>
            </a:lvl1pPr>
            <a:lvl2pPr marL="1219170" lvl="1" indent="-457189" rtl="0"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2pPr>
            <a:lvl3pPr marL="1828754" lvl="2" indent="-431789" rtl="0">
              <a:spcBef>
                <a:spcPts val="533"/>
              </a:spcBef>
              <a:spcAft>
                <a:spcPts val="0"/>
              </a:spcAft>
              <a:buSzPts val="1500"/>
              <a:buChar char="•"/>
              <a:defRPr/>
            </a:lvl3pPr>
            <a:lvl4pPr marL="2438339" lvl="3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51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623147"/>
            <a:ext cx="10515600" cy="1450619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100754"/>
            <a:ext cx="10515600" cy="750093"/>
          </a:xfrm>
        </p:spPr>
        <p:txBody>
          <a:bodyPr>
            <a:normAutofit/>
          </a:bodyPr>
          <a:lstStyle>
            <a:lvl1pPr marL="0" indent="0" algn="r">
              <a:buNone/>
              <a:defRPr sz="2133" b="1" spc="133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1851" y="3061801"/>
            <a:ext cx="10515600" cy="396443"/>
          </a:xfrm>
        </p:spPr>
        <p:txBody>
          <a:bodyPr>
            <a:normAutofit/>
          </a:bodyPr>
          <a:lstStyle>
            <a:lvl1pPr marL="0" indent="0" algn="r">
              <a:buNone/>
              <a:defRPr sz="1867" b="0">
                <a:solidFill>
                  <a:srgbClr val="ECEAD1"/>
                </a:solidFill>
                <a:effectLst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76562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67137"/>
            <a:ext cx="10515600" cy="923551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34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89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645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8995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3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9386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17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5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o.int/news/item/13-04-2016-investing-in-treatment-for-depression-and-anxiety-leads-to-fourfold-return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598-020-68764-y" TargetMode="External"/><Relationship Id="rId3" Type="http://schemas.openxmlformats.org/officeDocument/2006/relationships/hyperlink" Target="https://dx.doi.org/10.2139/ssrn.3793801" TargetMode="External"/><Relationship Id="rId7" Type="http://schemas.openxmlformats.org/officeDocument/2006/relationships/hyperlink" Target="https://doi.org/10.1007/s42979-021-00958-1" TargetMode="External"/><Relationship Id="rId2" Type="http://schemas.openxmlformats.org/officeDocument/2006/relationships/hyperlink" Target="https://ssrn.com/abstract=379380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hdl.handle.net/1920/12187" TargetMode="External"/><Relationship Id="rId5" Type="http://schemas.openxmlformats.org/officeDocument/2006/relationships/hyperlink" Target="https://www.sciencedirect.com/science/article/pii/S2352154617300384" TargetMode="External"/><Relationship Id="rId4" Type="http://schemas.openxmlformats.org/officeDocument/2006/relationships/hyperlink" Target="https://doi.org/10.1016/j.cobeha.2017.07.00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A7D8-8EF6-A67C-DC03-AC111714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708" y="1396378"/>
            <a:ext cx="10515600" cy="14506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Topic- </a:t>
            </a:r>
            <a:r>
              <a:rPr lang="en-US" sz="3600" b="1" dirty="0">
                <a:solidFill>
                  <a:schemeClr val="bg1"/>
                </a:solidFill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NLP to detect mental illnesses among social media users</a:t>
            </a:r>
            <a:endParaRPr lang="en-US" sz="3600" b="1" dirty="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22EC2-2B01-02F7-7718-17A26B461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586" y="3240521"/>
            <a:ext cx="10515600" cy="7500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2100" dirty="0">
                <a:ea typeface="+mn-lt"/>
                <a:cs typeface="+mn-lt"/>
              </a:rPr>
              <a:t>ISM 6905 –Independent Study Project-</a:t>
            </a:r>
          </a:p>
          <a:p>
            <a:pPr algn="ctr"/>
            <a:r>
              <a:rPr lang="en-US" sz="2100" dirty="0">
                <a:ea typeface="+mn-lt"/>
                <a:cs typeface="+mn-lt"/>
              </a:rPr>
              <a:t>Dr. Balaji Padmanabhan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CE20-B995-2162-6D0F-F5966D2047F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18343" y="4384138"/>
            <a:ext cx="10515600" cy="39644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Mentor: Negar </a:t>
            </a:r>
            <a:r>
              <a:rPr lang="en-US" sz="1600" b="1" dirty="0" err="1">
                <a:solidFill>
                  <a:schemeClr val="bg1"/>
                </a:solidFill>
                <a:cs typeface="Calibri"/>
              </a:rPr>
              <a:t>Maleki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Presented By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: Adhithyan Rangarajan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1600" dirty="0">
              <a:ea typeface="+mn-lt"/>
              <a:cs typeface="+mn-lt"/>
            </a:endParaRPr>
          </a:p>
          <a:p>
            <a:endParaRPr lang="en-US" sz="1600" dirty="0">
              <a:cs typeface="Calibri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A3D286F-AF46-DB0D-ABB7-19C9FA8C4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65" y="5455961"/>
            <a:ext cx="1064379" cy="10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63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EDEC-07D0-1100-6350-75D0C862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Subreddits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B8BD-9989-4347-E091-43FF9CC79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Data from these subreddits were used-</a:t>
            </a:r>
          </a:p>
          <a:p>
            <a:r>
              <a:rPr lang="en-US" dirty="0">
                <a:solidFill>
                  <a:schemeClr val="tx1"/>
                </a:solidFill>
              </a:rPr>
              <a:t>Alcoholism</a:t>
            </a:r>
          </a:p>
          <a:p>
            <a:r>
              <a:rPr lang="en-US" dirty="0">
                <a:solidFill>
                  <a:schemeClr val="tx1"/>
                </a:solidFill>
              </a:rPr>
              <a:t>Anxiety</a:t>
            </a:r>
          </a:p>
          <a:p>
            <a:r>
              <a:rPr lang="en-US" dirty="0">
                <a:solidFill>
                  <a:schemeClr val="tx1"/>
                </a:solidFill>
              </a:rPr>
              <a:t>Bipolar</a:t>
            </a:r>
          </a:p>
          <a:p>
            <a:r>
              <a:rPr lang="en-US" dirty="0">
                <a:solidFill>
                  <a:schemeClr val="tx1"/>
                </a:solidFill>
              </a:rPr>
              <a:t>Depression</a:t>
            </a:r>
          </a:p>
          <a:p>
            <a:r>
              <a:rPr lang="en-US" dirty="0">
                <a:solidFill>
                  <a:schemeClr val="tx1"/>
                </a:solidFill>
              </a:rPr>
              <a:t>Health Anxiety</a:t>
            </a:r>
          </a:p>
          <a:p>
            <a:r>
              <a:rPr lang="en-US" dirty="0">
                <a:solidFill>
                  <a:schemeClr val="tx1"/>
                </a:solidFill>
              </a:rPr>
              <a:t>PTSD</a:t>
            </a:r>
          </a:p>
          <a:p>
            <a:r>
              <a:rPr lang="en-US" dirty="0">
                <a:solidFill>
                  <a:schemeClr val="tx1"/>
                </a:solidFill>
              </a:rPr>
              <a:t>Schizophrenia</a:t>
            </a:r>
          </a:p>
          <a:p>
            <a:r>
              <a:rPr lang="en-US" dirty="0">
                <a:solidFill>
                  <a:schemeClr val="tx1"/>
                </a:solidFill>
              </a:rPr>
              <a:t>Social Anxiety</a:t>
            </a:r>
          </a:p>
          <a:p>
            <a:r>
              <a:rPr lang="en-US" dirty="0">
                <a:solidFill>
                  <a:schemeClr val="tx1"/>
                </a:solidFill>
              </a:rPr>
              <a:t>Suicide watch</a:t>
            </a:r>
          </a:p>
          <a:p>
            <a:r>
              <a:rPr lang="en-US" dirty="0">
                <a:solidFill>
                  <a:schemeClr val="tx1"/>
                </a:solidFill>
              </a:rPr>
              <a:t>Mental Health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86D0-C1B1-8C7E-E810-7B3FCE81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Reddit 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54A5-6007-AAC0-1DD4-A4055EE1F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278E0-FB48-46C6-08D6-DEABA089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7" y="1825625"/>
            <a:ext cx="1078092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0DF7-1F18-2284-0D29-5A9607E4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 and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4A11-BB88-2CCD-8DE2-12F1C8AD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Social media Data from Reddit’s top subreddit mental health channels were used to form a text corpus.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Reddit data was cleaned- Converted to lowercase, Punctuations removed, Tokenized, Lemmatized , Stop words removed and text was processed.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 processed text was trained for modelling using TF-IDF Vectorizer and n-grams.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This text corpus was used to train a Naïve Bayes model &amp; a Multinomial Logistic Regression model.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Used the better performing trained multinomial logistic regression model with 74% accuracy to classify our twitter data of 408K tweets.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Tweets were cleaned and processed using same approach using NLP and then the trained model was used to classify the tweets into different mental illness/issue categories. Analysis in the next slide.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1D5E8E-5E58-979B-799E-F7DAB75C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5410"/>
              </p:ext>
            </p:extLst>
          </p:nvPr>
        </p:nvGraphicFramePr>
        <p:xfrm>
          <a:off x="2821711" y="4360026"/>
          <a:ext cx="714940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4704">
                  <a:extLst>
                    <a:ext uri="{9D8B030D-6E8A-4147-A177-3AD203B41FA5}">
                      <a16:colId xmlns:a16="http://schemas.microsoft.com/office/drawing/2014/main" val="2065504785"/>
                    </a:ext>
                  </a:extLst>
                </a:gridCol>
                <a:gridCol w="3574704">
                  <a:extLst>
                    <a:ext uri="{9D8B030D-6E8A-4147-A177-3AD203B41FA5}">
                      <a16:colId xmlns:a16="http://schemas.microsoft.com/office/drawing/2014/main" val="3128278540"/>
                    </a:ext>
                  </a:extLst>
                </a:gridCol>
              </a:tblGrid>
              <a:tr h="328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40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Naïve Bayes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10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Multinomial </a:t>
                      </a:r>
                      <a:r>
                        <a:rPr lang="en-US" sz="1800" dirty="0"/>
                        <a:t>Logistic Regression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496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9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A526-A8F9-DAB4-5CB1-AD1AE99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Overall Prediction Distribution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DE114F8-82B9-35F4-DAC1-922ADD8CB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13734"/>
              </p:ext>
            </p:extLst>
          </p:nvPr>
        </p:nvGraphicFramePr>
        <p:xfrm>
          <a:off x="1068185" y="1756615"/>
          <a:ext cx="3616037" cy="349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255">
                  <a:extLst>
                    <a:ext uri="{9D8B030D-6E8A-4147-A177-3AD203B41FA5}">
                      <a16:colId xmlns:a16="http://schemas.microsoft.com/office/drawing/2014/main" val="3984060192"/>
                    </a:ext>
                  </a:extLst>
                </a:gridCol>
                <a:gridCol w="1930782">
                  <a:extLst>
                    <a:ext uri="{9D8B030D-6E8A-4147-A177-3AD203B41FA5}">
                      <a16:colId xmlns:a16="http://schemas.microsoft.com/office/drawing/2014/main" val="392983402"/>
                    </a:ext>
                  </a:extLst>
                </a:gridCol>
              </a:tblGrid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TYPE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PERCENTAGE 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791954047"/>
                  </a:ext>
                </a:extLst>
              </a:tr>
              <a:tr h="2712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Anxiety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58.78%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61328982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Depression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34.56%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06638847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PTSD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2.97%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381779268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Suicide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1.70%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214570054"/>
                  </a:ext>
                </a:extLst>
              </a:tr>
              <a:tr h="3579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Mental Health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0.64%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25465347"/>
                  </a:ext>
                </a:extLst>
              </a:tr>
              <a:tr h="3132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Schizophrenia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0.41%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55128551"/>
                  </a:ext>
                </a:extLst>
              </a:tr>
              <a:tr h="3283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Social Anxiety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0.31%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0155739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Health Anxiety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0.31%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399852288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Alcoholism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0.30%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15826078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Bipolar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0.02%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830487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483AC8-BAAC-81F9-782A-05C1AC7B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44" y="931026"/>
            <a:ext cx="4434477" cy="55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9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C97-8B06-B0FE-0DD1-61D5485D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79853"/>
            <a:ext cx="10515600" cy="923551"/>
          </a:xfrm>
        </p:spPr>
        <p:txBody>
          <a:bodyPr/>
          <a:lstStyle/>
          <a:p>
            <a:r>
              <a:rPr lang="en-US" sz="4400" b="1" dirty="0"/>
              <a:t>Mental Illness – Across Regions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1B37E-8D0D-C200-1EAE-722C3E50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58" y="1462149"/>
            <a:ext cx="9994283" cy="5079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31C36-9B47-87D0-14BE-C77AC20A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10" y="6208045"/>
            <a:ext cx="5695882" cy="6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1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84ED-FF6F-9987-E48A-0CA0478A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3" y="548090"/>
            <a:ext cx="12099174" cy="873387"/>
          </a:xfrm>
        </p:spPr>
        <p:txBody>
          <a:bodyPr>
            <a:noAutofit/>
          </a:bodyPr>
          <a:lstStyle/>
          <a:p>
            <a:r>
              <a:rPr lang="en-US" sz="3600" b="1" dirty="0"/>
              <a:t>Mental Illness – Across Regions (excluding Depression &amp; Anxiety)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66565-5583-4785-39DE-34E7F041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5" y="1306273"/>
            <a:ext cx="9618829" cy="523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87BBB-E90B-729A-B22F-68336944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10" y="6208045"/>
            <a:ext cx="5695882" cy="6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5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B4A6-5C34-ABE3-218D-F1E8D042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716596"/>
            <a:ext cx="10515600" cy="923551"/>
          </a:xfrm>
        </p:spPr>
        <p:txBody>
          <a:bodyPr/>
          <a:lstStyle/>
          <a:p>
            <a:r>
              <a:rPr lang="en-US" b="1" dirty="0"/>
              <a:t>Mental Illness – Key Takeaways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7B596-11C0-B18A-BC1C-F3F5BE8BB66E}"/>
              </a:ext>
            </a:extLst>
          </p:cNvPr>
          <p:cNvSpPr txBox="1">
            <a:spLocks/>
          </p:cNvSpPr>
          <p:nvPr/>
        </p:nvSpPr>
        <p:spPr>
          <a:xfrm>
            <a:off x="945771" y="4448290"/>
            <a:ext cx="10218222" cy="191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1D9A-8436-D2D2-0616-EBA8193D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73" y="1640147"/>
            <a:ext cx="11214760" cy="452645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High scale detection of Depression &amp; Anxiety in all regions, as this is the most common detected and diagnosed.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Jacksonville cluster has highest suicide prediction – 12.1%, followed by the Panhandle, at 10.7% in our samples.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PTSD has highest presence in the Miami cluster - 7%, followed by Tampa, at 6.7%.</a:t>
            </a:r>
          </a:p>
          <a:p>
            <a:r>
              <a:rPr lang="en-US" sz="2400" dirty="0">
                <a:solidFill>
                  <a:schemeClr val="tx1"/>
                </a:solidFill>
              </a:rPr>
              <a:t>Highest Schizophrenia was predicted for the Jacksonville cluster over others.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Panhandle cluster has the Health Anxiety, possibly owing to poor healthcare infrastructure availability.</a:t>
            </a:r>
          </a:p>
          <a:p>
            <a:r>
              <a:rPr lang="en-US" sz="2400" dirty="0">
                <a:solidFill>
                  <a:schemeClr val="tx1"/>
                </a:solidFill>
              </a:rPr>
              <a:t>Tampa region has the highest Mental Health &amp; Alcoholism concerns over the other clusters, possibly a social lifestyle effect and correlated to mental illness, not causation. 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63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72D1-576A-DA01-7BBC-79CFA09A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7D90-7E49-08A4-F5CC-1A97EB2A8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Increase Suicide Prevention lines and awareness</a:t>
            </a:r>
            <a:r>
              <a:rPr lang="en-US" dirty="0">
                <a:solidFill>
                  <a:schemeClr val="tx1"/>
                </a:solidFill>
              </a:rPr>
              <a:t>, mainly in the local </a:t>
            </a:r>
            <a:r>
              <a:rPr lang="en-US" b="1" dirty="0">
                <a:solidFill>
                  <a:schemeClr val="tx1"/>
                </a:solidFill>
              </a:rPr>
              <a:t>Jacksonville and Panhandle</a:t>
            </a:r>
            <a:r>
              <a:rPr lang="en-US" dirty="0">
                <a:solidFill>
                  <a:schemeClr val="tx1"/>
                </a:solidFill>
              </a:rPr>
              <a:t> clusters.</a:t>
            </a:r>
          </a:p>
          <a:p>
            <a:r>
              <a:rPr lang="en-US" dirty="0">
                <a:solidFill>
                  <a:schemeClr val="tx1"/>
                </a:solidFill>
              </a:rPr>
              <a:t>Conduct periodic </a:t>
            </a:r>
            <a:r>
              <a:rPr lang="en-US" b="1" dirty="0">
                <a:solidFill>
                  <a:srgbClr val="00B050"/>
                </a:solidFill>
              </a:rPr>
              <a:t>surveys</a:t>
            </a:r>
            <a:r>
              <a:rPr lang="en-US" dirty="0">
                <a:solidFill>
                  <a:schemeClr val="tx1"/>
                </a:solidFill>
              </a:rPr>
              <a:t> for mental well-being and behavioral health.</a:t>
            </a:r>
          </a:p>
          <a:p>
            <a:r>
              <a:rPr lang="en-US" b="1" dirty="0">
                <a:solidFill>
                  <a:schemeClr val="tx1"/>
                </a:solidFill>
              </a:rPr>
              <a:t>Collect this user survey data over a time period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rgbClr val="00B050"/>
                </a:solidFill>
              </a:rPr>
              <a:t>understand</a:t>
            </a:r>
            <a:r>
              <a:rPr lang="en-US" dirty="0">
                <a:solidFill>
                  <a:schemeClr val="tx1"/>
                </a:solidFill>
              </a:rPr>
              <a:t> mental health </a:t>
            </a:r>
            <a:r>
              <a:rPr lang="en-US" b="1" dirty="0">
                <a:solidFill>
                  <a:srgbClr val="00B050"/>
                </a:solidFill>
              </a:rPr>
              <a:t>patterns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rgbClr val="00B050"/>
                </a:solidFill>
              </a:rPr>
              <a:t>recommend </a:t>
            </a:r>
            <a:r>
              <a:rPr lang="en-US" dirty="0">
                <a:solidFill>
                  <a:schemeClr val="tx1"/>
                </a:solidFill>
              </a:rPr>
              <a:t>specific health insurance plans to support them based on the highest ones in each cluster.</a:t>
            </a:r>
          </a:p>
          <a:p>
            <a:r>
              <a:rPr lang="en-US" dirty="0">
                <a:solidFill>
                  <a:schemeClr val="tx1"/>
                </a:solidFill>
              </a:rPr>
              <a:t>More health insurance options with </a:t>
            </a:r>
            <a:r>
              <a:rPr lang="en-US" b="1" dirty="0">
                <a:solidFill>
                  <a:srgbClr val="00B050"/>
                </a:solidFill>
              </a:rPr>
              <a:t>specific</a:t>
            </a:r>
            <a:r>
              <a:rPr lang="en-US" dirty="0">
                <a:solidFill>
                  <a:schemeClr val="tx1"/>
                </a:solidFill>
              </a:rPr>
              <a:t> behavioral therapy, group options and </a:t>
            </a:r>
            <a:r>
              <a:rPr lang="en-US" b="1" dirty="0">
                <a:solidFill>
                  <a:srgbClr val="00B050"/>
                </a:solidFill>
              </a:rPr>
              <a:t>initial free sample sessions </a:t>
            </a:r>
            <a:r>
              <a:rPr lang="en-US" dirty="0">
                <a:solidFill>
                  <a:schemeClr val="tx1"/>
                </a:solidFill>
              </a:rPr>
              <a:t>to encourage patient visit and sign up.</a:t>
            </a:r>
          </a:p>
          <a:p>
            <a:r>
              <a:rPr lang="en-US" dirty="0">
                <a:solidFill>
                  <a:schemeClr val="tx1"/>
                </a:solidFill>
              </a:rPr>
              <a:t>Conduct Behavior </a:t>
            </a:r>
            <a:r>
              <a:rPr lang="en-US" b="1" dirty="0">
                <a:solidFill>
                  <a:srgbClr val="00B050"/>
                </a:solidFill>
              </a:rPr>
              <a:t>therapy sessions </a:t>
            </a:r>
            <a:r>
              <a:rPr lang="en-US" dirty="0">
                <a:solidFill>
                  <a:schemeClr val="tx1"/>
                </a:solidFill>
              </a:rPr>
              <a:t>for those who suffer from depression &amp; PTSD, mainly in </a:t>
            </a:r>
            <a:r>
              <a:rPr lang="en-US" b="1" dirty="0">
                <a:solidFill>
                  <a:schemeClr val="tx1"/>
                </a:solidFill>
              </a:rPr>
              <a:t>Miami and Tampa clusters.</a:t>
            </a:r>
          </a:p>
          <a:p>
            <a:r>
              <a:rPr lang="en-US" dirty="0">
                <a:solidFill>
                  <a:schemeClr val="tx1"/>
                </a:solidFill>
              </a:rPr>
              <a:t>Conduct free/reduced cost counselling sessions to fight Anxiety </a:t>
            </a:r>
            <a:r>
              <a:rPr lang="en-US" b="1" dirty="0">
                <a:solidFill>
                  <a:srgbClr val="00B050"/>
                </a:solidFill>
              </a:rPr>
              <a:t>with support groups.</a:t>
            </a:r>
          </a:p>
          <a:p>
            <a:r>
              <a:rPr lang="en-US" dirty="0">
                <a:solidFill>
                  <a:schemeClr val="tx1"/>
                </a:solidFill>
              </a:rPr>
              <a:t>Mandating few </a:t>
            </a:r>
            <a:r>
              <a:rPr lang="en-US" b="1" dirty="0">
                <a:solidFill>
                  <a:srgbClr val="00B050"/>
                </a:solidFill>
              </a:rPr>
              <a:t>PTO days off for mental health </a:t>
            </a:r>
            <a:r>
              <a:rPr lang="en-US" dirty="0">
                <a:solidFill>
                  <a:schemeClr val="tx1"/>
                </a:solidFill>
              </a:rPr>
              <a:t>and avoiding burnout/stress.</a:t>
            </a:r>
          </a:p>
          <a:p>
            <a:r>
              <a:rPr lang="en-US" dirty="0">
                <a:solidFill>
                  <a:schemeClr val="tx1"/>
                </a:solidFill>
              </a:rPr>
              <a:t>Investment in treatment of mental illnesses has 4 times the ROI. 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https://www.who.int/news/item/13-04-2016-investing-in-treatment-for-depression-and-anxiety-leads-to-fourfold-return</a:t>
            </a:r>
            <a:r>
              <a:rPr lang="en-US" sz="1500" dirty="0">
                <a:solidFill>
                  <a:schemeClr val="tx1"/>
                </a:solidFill>
              </a:rPr>
              <a:t> 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E2BA-79F3-DA03-C3AC-4F8E3E93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8539"/>
            <a:ext cx="10515600" cy="14506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21B5E-4984-9155-582F-3BD6BB5AF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917" y="1776558"/>
            <a:ext cx="10515600" cy="2475402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0" dirty="0"/>
              <a:t>References of Papers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0" dirty="0"/>
              <a:t>Data Visualizations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0" dirty="0"/>
              <a:t>Model Prediction Output Numbers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60AADEE-81A9-287A-6A80-7D9BB120D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65" y="5455961"/>
            <a:ext cx="1064379" cy="10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2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1A33-3487-5FB4-1459-72992E4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89" y="1607881"/>
            <a:ext cx="10515600" cy="2016051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Thank you!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9FDEA94-2615-E53D-CA82-CA2C449C7E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65" y="5455961"/>
            <a:ext cx="1064379" cy="10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C953D-ED0B-4095-4585-2221CEA1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44223"/>
            <a:ext cx="10905066" cy="1135737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Overview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AA7F-0F41-2544-3D70-C24B09EE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497" y="1424183"/>
            <a:ext cx="10371005" cy="45008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cs typeface="Calibri" panose="020F0502020204030204"/>
              </a:rPr>
              <a:t>We performed a literature review of current research in this space, understood the problem significance and methodology on detecting mental illness using social media data.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cs typeface="Calibri" panose="020F0502020204030204"/>
              </a:rPr>
              <a:t>A reddit mental health dataset (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344000 posts</a:t>
            </a:r>
            <a:r>
              <a:rPr lang="en-US" dirty="0">
                <a:solidFill>
                  <a:schemeClr val="tx1"/>
                </a:solidFill>
                <a:cs typeface="Calibri" panose="020F0502020204030204"/>
              </a:rPr>
              <a:t>) from the Journal of Medical Internet Research was curated and used for training our ML models &amp; scraped twitter data (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408000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tweets</a:t>
            </a:r>
            <a:r>
              <a:rPr lang="en-US" dirty="0">
                <a:solidFill>
                  <a:schemeClr val="tx1"/>
                </a:solidFill>
                <a:cs typeface="Calibri" panose="020F0502020204030204"/>
              </a:rPr>
              <a:t>) for users in Florida based on population density clusters was used for testing.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cs typeface="Calibri" panose="020F0502020204030204"/>
              </a:rPr>
              <a:t>Analysis and recommendations were built based on model output metrics for the State of Florida &amp; Florida Blue. </a:t>
            </a:r>
          </a:p>
          <a:p>
            <a:pPr marL="457200" indent="-457200" algn="just"/>
            <a:endParaRPr lang="en-US" sz="1700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7613-14F0-705C-807E-D5091994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1" y="285938"/>
            <a:ext cx="7933795" cy="130225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Literature Review &amp; Papers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D0FC-C390-C6DD-42F0-3CA938E7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253" y="1302566"/>
            <a:ext cx="10495594" cy="75321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Here are the papers that were used as reference to understand the domain, problem and methodology.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ea typeface="+mn-lt"/>
              <a:cs typeface="+mn-lt"/>
            </a:endParaRPr>
          </a:p>
          <a:p>
            <a:pPr marL="227965" indent="-227965"/>
            <a:endParaRPr lang="en-US" sz="1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BC6298-973B-2F9B-581B-A53AEF729C6D}"/>
              </a:ext>
            </a:extLst>
          </p:cNvPr>
          <p:cNvGraphicFramePr>
            <a:graphicFrameLocks noGrp="1"/>
          </p:cNvGraphicFramePr>
          <p:nvPr/>
        </p:nvGraphicFramePr>
        <p:xfrm>
          <a:off x="790057" y="1679171"/>
          <a:ext cx="10611885" cy="4503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73726">
                  <a:extLst>
                    <a:ext uri="{9D8B030D-6E8A-4147-A177-3AD203B41FA5}">
                      <a16:colId xmlns:a16="http://schemas.microsoft.com/office/drawing/2014/main" val="2926494828"/>
                    </a:ext>
                  </a:extLst>
                </a:gridCol>
                <a:gridCol w="4938159">
                  <a:extLst>
                    <a:ext uri="{9D8B030D-6E8A-4147-A177-3AD203B41FA5}">
                      <a16:colId xmlns:a16="http://schemas.microsoft.com/office/drawing/2014/main" val="1053450269"/>
                    </a:ext>
                  </a:extLst>
                </a:gridCol>
              </a:tblGrid>
              <a:tr h="199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PAPER</a:t>
                      </a:r>
                      <a:endParaRPr lang="en-US" sz="1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LINK</a:t>
                      </a:r>
                      <a:endParaRPr lang="en-US" sz="1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3846693889"/>
                  </a:ext>
                </a:extLst>
              </a:tr>
              <a:tr h="4217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Ananthakrishnan, Uttara M and Tucker, Catherine E.,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The Drivers and Virality of Hate Speech Online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 (January 28,2022)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2"/>
                        </a:rPr>
                        <a:t>https://ssrn.com/abstract=3793801</a:t>
                      </a:r>
                      <a:r>
                        <a:rPr lang="en-US" sz="120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or </a:t>
                      </a:r>
                      <a:r>
                        <a:rPr lang="en-US" sz="1200" u="sng">
                          <a:effectLst/>
                          <a:latin typeface="+mn-lt"/>
                          <a:hlinkClick r:id="rId3"/>
                        </a:rPr>
                        <a:t>http://dx.doi.org/10.2139/ssrn.3793801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2161626084"/>
                  </a:ext>
                </a:extLst>
              </a:tr>
              <a:tr h="103258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Sharath Chandra Guntuku, David B Yaden, Margaret L Kern, Lyle H Ungar, Johannes C Eichstaedt,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Detecting depression and mental illness on social media: an integrative review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, Current Opinion in Behavioral Sciences, Volume 18, 2017, Pages 43-49, ISSN 2352-1546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4"/>
                        </a:rPr>
                        <a:t>https://doi.org/10.1016/j.cobeha.2017.07.005</a:t>
                      </a: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or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5"/>
                        </a:rPr>
                        <a:t>https://www.sciencedirect.com/science/article/pii/S2352154617300384</a:t>
                      </a:r>
                      <a:endParaRPr lang="en-US" sz="120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 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4044691"/>
                  </a:ext>
                </a:extLst>
              </a:tr>
              <a:tr h="2251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NLP Model for Effect of Social Media on Health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 Duncan, Brianni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6"/>
                        </a:rPr>
                        <a:t>http://hdl.handle.net/1920/12187</a:t>
                      </a: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1400546612"/>
                  </a:ext>
                </a:extLst>
              </a:tr>
              <a:tr h="6158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Conway M, O'Connor D.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Social Media, Big Data, and Mental Health: Current Advances and Ethical Implications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 Curr Opin Psychol. 2016 Jun;9:77-82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doi: 10.1016/j.copsyc.2016.01.004. PMID: 27042689; PMCID: PMC4815031.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 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3871562677"/>
                  </a:ext>
                </a:extLst>
              </a:tr>
              <a:tr h="6805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Babu, N.V., Kanaga, E.G.M.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Sentiment Analysis in Social Media Data for Depression Detection Using Artificial Intelligence: A Review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 SN COMPUT. SCI. 3, 74 (2022).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7"/>
                        </a:rPr>
                        <a:t>https://doi.org/10.1007/s42979-021-00958-1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2246445660"/>
                  </a:ext>
                </a:extLst>
              </a:tr>
              <a:tr h="6805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Coppersmith G, Leary R, Crutchley P, Fine A.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Natural Language Processing of Social Media as Screening for Suicide Risk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 Biomedical Informatics Insights. January 2018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doi:10.1177/1178222618792860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 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2360720733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Kim, J., Lee, J., Park, E. et al. 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A deep learning model for detecting mental illness from user content on social media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 Sci Rep 10, 11846 (2020).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latin typeface="+mn-lt"/>
                          <a:hlinkClick r:id="rId8"/>
                        </a:rPr>
                        <a:t>https://doi.org/10.1038/s41598-020-68764-y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 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50711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37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115B-1E45-5187-BF03-C4427520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Visualizations – Tweet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0AC2C4-B5F3-D695-6417-2DDFDEC6940D}"/>
              </a:ext>
            </a:extLst>
          </p:cNvPr>
          <p:cNvSpPr txBox="1">
            <a:spLocks/>
          </p:cNvSpPr>
          <p:nvPr/>
        </p:nvSpPr>
        <p:spPr>
          <a:xfrm>
            <a:off x="710738" y="2353483"/>
            <a:ext cx="11310851" cy="67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        By Month                               By Year                         By Day of the Week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842870-DE7F-F3D9-1FF5-F72196C0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8" y="3091862"/>
            <a:ext cx="3516284" cy="2658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234D47-B4F2-2358-E9F9-B8933A680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55" y="3091861"/>
            <a:ext cx="3400080" cy="2574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E6C07B-7F5D-C700-0D9C-B97C2E90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12" y="3029989"/>
            <a:ext cx="3661416" cy="27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2E76-DD7A-00E7-794D-9F6C0866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Visualizations – Tweet Distribution(contd.)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3E935-8A73-0C68-F967-C4398DB8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764" y="1551306"/>
            <a:ext cx="10515600" cy="6044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By Hour of the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98FBA-C981-D094-AC1E-F12EF47F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16" y="1987727"/>
            <a:ext cx="6671567" cy="46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B4A6-5C34-ABE3-218D-F1E8D042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496308"/>
            <a:ext cx="10515600" cy="923551"/>
          </a:xfrm>
        </p:spPr>
        <p:txBody>
          <a:bodyPr/>
          <a:lstStyle/>
          <a:p>
            <a:r>
              <a:rPr lang="en-US" b="1" dirty="0"/>
              <a:t>Mental Illness - Numbers vs Percentage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7B596-11C0-B18A-BC1C-F3F5BE8BB66E}"/>
              </a:ext>
            </a:extLst>
          </p:cNvPr>
          <p:cNvSpPr txBox="1">
            <a:spLocks/>
          </p:cNvSpPr>
          <p:nvPr/>
        </p:nvSpPr>
        <p:spPr>
          <a:xfrm>
            <a:off x="945771" y="4448290"/>
            <a:ext cx="10218222" cy="191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DF70B-83C2-9FCF-2A51-45936F2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40" y="1275237"/>
            <a:ext cx="11579454" cy="31133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1D9A-8436-D2D2-0616-EBA8193D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9" y="4567669"/>
            <a:ext cx="11214760" cy="2121631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High scale detection of Depression &amp; Anxiety in all regions, as this is the most common detected and diagnosed.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Jacksonville cluster has highest suicide prediction – 12.1%, followed by the Panhandle, at 10.7% in our samples.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PTSD has highest presence in the Miami cluster - 7%, followed by Tampa, at 6.7%.</a:t>
            </a:r>
          </a:p>
          <a:p>
            <a:r>
              <a:rPr lang="en-US" sz="1800" dirty="0">
                <a:solidFill>
                  <a:schemeClr val="tx1"/>
                </a:solidFill>
              </a:rPr>
              <a:t>Highest Schizophrenia was predicted for the Jacksonville cluster over others.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Panhandle cluster has the Health Anxiety, possibly owing to poor healthcare infrastructure availability.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Tampa region has the highest Mental Health &amp; Alcoholism concerns over the other clusters, possibly a social lifestyle effect. – correlation , not causation.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2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D407-6DC9-AD87-90D4-E1D402360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613350"/>
            <a:ext cx="10515600" cy="923551"/>
          </a:xfrm>
        </p:spPr>
        <p:txBody>
          <a:bodyPr/>
          <a:lstStyle/>
          <a:p>
            <a:r>
              <a:rPr lang="en-US" b="1" dirty="0"/>
              <a:t>Problem Scale and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DAF8-0C3A-E42D-3978-750AF6D34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4" y="1438102"/>
            <a:ext cx="7523831" cy="473886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400" i="0" dirty="0">
                <a:solidFill>
                  <a:srgbClr val="262626"/>
                </a:solidFill>
                <a:effectLst/>
              </a:rPr>
              <a:t>In 2019, just prior to the COVID-19 pandemic,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19.86% </a:t>
            </a:r>
            <a:r>
              <a:rPr lang="en-US" sz="2400" i="0" dirty="0">
                <a:solidFill>
                  <a:srgbClr val="262626"/>
                </a:solidFill>
                <a:effectLst/>
              </a:rPr>
              <a:t>of adults experienced a </a:t>
            </a:r>
            <a:r>
              <a:rPr lang="en-US" sz="2400" dirty="0">
                <a:solidFill>
                  <a:srgbClr val="000000"/>
                </a:solidFill>
              </a:rPr>
              <a:t>mental illness, equivalent to nearly </a:t>
            </a:r>
            <a:r>
              <a:rPr lang="en-US" sz="2400" b="1" dirty="0">
                <a:solidFill>
                  <a:srgbClr val="00B050"/>
                </a:solidFill>
              </a:rPr>
              <a:t>50 million Americans</a:t>
            </a:r>
            <a:r>
              <a:rPr lang="en-US" sz="2400" dirty="0">
                <a:solidFill>
                  <a:srgbClr val="000000"/>
                </a:solidFill>
              </a:rPr>
              <a:t>.  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</a:rPr>
              <a:t>Over half of adults with a mental illness do not receive treatment, totaling over </a:t>
            </a:r>
            <a:r>
              <a:rPr lang="en-US" sz="2400" b="1" dirty="0">
                <a:solidFill>
                  <a:srgbClr val="00B050"/>
                </a:solidFill>
              </a:rPr>
              <a:t>27 million adults in the U.S. who are going untreated. </a:t>
            </a:r>
          </a:p>
          <a:p>
            <a:pPr algn="just"/>
            <a:r>
              <a:rPr lang="en-US" sz="2400" b="1" dirty="0">
                <a:solidFill>
                  <a:srgbClr val="00B050"/>
                </a:solidFill>
              </a:rPr>
              <a:t>Over 60% </a:t>
            </a:r>
            <a:r>
              <a:rPr lang="en-US" sz="2400" dirty="0">
                <a:solidFill>
                  <a:srgbClr val="000000"/>
                </a:solidFill>
              </a:rPr>
              <a:t>of youth with major depression </a:t>
            </a:r>
            <a:r>
              <a:rPr lang="en-US" sz="2400" b="1" dirty="0">
                <a:solidFill>
                  <a:srgbClr val="00B050"/>
                </a:solidFill>
              </a:rPr>
              <a:t>do not receive any mental health treatment. </a:t>
            </a:r>
          </a:p>
          <a:p>
            <a:pPr algn="just"/>
            <a:r>
              <a:rPr lang="en-US" sz="2400" b="1" dirty="0">
                <a:solidFill>
                  <a:srgbClr val="00B050"/>
                </a:solidFill>
              </a:rPr>
              <a:t>Suicidal ideation </a:t>
            </a:r>
            <a:r>
              <a:rPr lang="en-US" sz="2400" dirty="0">
                <a:solidFill>
                  <a:srgbClr val="000000"/>
                </a:solidFill>
              </a:rPr>
              <a:t>continues to increase among adults in the U.S. at </a:t>
            </a:r>
            <a:r>
              <a:rPr lang="en-US" sz="2400" b="1" dirty="0">
                <a:solidFill>
                  <a:srgbClr val="00B050"/>
                </a:solidFill>
              </a:rPr>
              <a:t>4.58% this year </a:t>
            </a:r>
            <a:r>
              <a:rPr lang="en-US" sz="2400" dirty="0">
                <a:solidFill>
                  <a:srgbClr val="000000"/>
                </a:solidFill>
              </a:rPr>
              <a:t>i.e., an increase of </a:t>
            </a:r>
            <a:r>
              <a:rPr lang="en-US" sz="2400" b="1" dirty="0">
                <a:solidFill>
                  <a:srgbClr val="00B050"/>
                </a:solidFill>
              </a:rPr>
              <a:t>664,000 people </a:t>
            </a:r>
            <a:r>
              <a:rPr lang="en-US" sz="2400" dirty="0">
                <a:solidFill>
                  <a:srgbClr val="000000"/>
                </a:solidFill>
              </a:rPr>
              <a:t>from last year.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1 in 25 Americans lives with a serious mental illness, such as schizophrenia, bipolar disorder, or major depression.</a:t>
            </a:r>
          </a:p>
          <a:p>
            <a:pPr algn="just"/>
            <a:r>
              <a:rPr lang="en-US" sz="2400" b="1" i="0" dirty="0">
                <a:solidFill>
                  <a:srgbClr val="00B050"/>
                </a:solidFill>
                <a:effectLst/>
              </a:rPr>
              <a:t>1 in 5 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Americans experience a mental illness </a:t>
            </a:r>
            <a:r>
              <a:rPr lang="en-US" sz="2500" dirty="0">
                <a:solidFill>
                  <a:srgbClr val="000000"/>
                </a:solidFill>
              </a:rPr>
              <a:t>in a given year. (52.9 million in 2020).</a:t>
            </a:r>
          </a:p>
          <a:p>
            <a:pPr algn="just"/>
            <a:r>
              <a:rPr lang="en-US" sz="2400" b="1" i="0" dirty="0">
                <a:solidFill>
                  <a:srgbClr val="00B050"/>
                </a:solidFill>
                <a:effectLst/>
              </a:rPr>
              <a:t>1 in 5 children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, either currently or at some point during their life, have had a seriously debilitating mental illness.</a:t>
            </a:r>
            <a:endParaRPr lang="en-US" sz="2400" dirty="0">
              <a:solidFill>
                <a:srgbClr val="000000"/>
              </a:solidFill>
            </a:endParaRPr>
          </a:p>
          <a:p>
            <a:pPr algn="just"/>
            <a:r>
              <a:rPr lang="en-US" sz="2400" b="1" dirty="0">
                <a:solidFill>
                  <a:srgbClr val="00B050"/>
                </a:solidFill>
              </a:rPr>
              <a:t>11.1%</a:t>
            </a:r>
            <a:r>
              <a:rPr lang="en-US" sz="2400" dirty="0">
                <a:solidFill>
                  <a:srgbClr val="000000"/>
                </a:solidFill>
              </a:rPr>
              <a:t> of Americans with a mental illness </a:t>
            </a:r>
            <a:r>
              <a:rPr lang="en-US" sz="2400" b="1" dirty="0">
                <a:solidFill>
                  <a:srgbClr val="00B050"/>
                </a:solidFill>
              </a:rPr>
              <a:t>are uninsured. </a:t>
            </a:r>
          </a:p>
          <a:p>
            <a:pPr marL="0" indent="0" algn="just">
              <a:buNone/>
            </a:pPr>
            <a:r>
              <a:rPr lang="en-US" sz="1300" dirty="0">
                <a:solidFill>
                  <a:srgbClr val="000000"/>
                </a:solidFill>
              </a:rPr>
              <a:t>Sources – CDC, MHA National, National Alliance on Mental Illness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DB41A8-2552-0E00-B3AA-BC0BCA697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876" y="702425"/>
            <a:ext cx="3994815" cy="58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98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CB9A-2851-6D3C-E58E-A7200F32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42" y="742199"/>
            <a:ext cx="10515600" cy="923551"/>
          </a:xfrm>
        </p:spPr>
        <p:txBody>
          <a:bodyPr/>
          <a:lstStyle/>
          <a:p>
            <a:r>
              <a:rPr lang="en-US" b="1" dirty="0"/>
              <a:t>Tweets and Mental Illness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789FE-997E-BF2A-3A7D-825A87340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87" y="1596045"/>
            <a:ext cx="4350586" cy="2109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4AF37-6CD8-0DDF-2A58-046D76A50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18" y="1627292"/>
            <a:ext cx="2907707" cy="209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31858A-072B-1DBA-6E17-51A143A7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62" y="4029761"/>
            <a:ext cx="3566445" cy="24541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5C185-1D7E-407A-6667-93FD5ED06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871" y="4029761"/>
            <a:ext cx="3371955" cy="2454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049BE2-8659-810D-F676-15D113741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619" y="1596044"/>
            <a:ext cx="3040363" cy="2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5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D1AE-E72C-799D-3037-77FD4322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767055"/>
            <a:ext cx="10515600" cy="923551"/>
          </a:xfrm>
        </p:spPr>
        <p:txBody>
          <a:bodyPr/>
          <a:lstStyle/>
          <a:p>
            <a:r>
              <a:rPr lang="en-US" b="1" dirty="0"/>
              <a:t>Some tweets from our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4F703-37E5-14B7-B081-0AEE605D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625132"/>
            <a:ext cx="4507134" cy="1763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C340D-40F3-88FE-FE19-BAE0F7C9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537" y="1185921"/>
            <a:ext cx="2684970" cy="3967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DDC3B-0A23-255B-BA43-BF644AFD4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6" y="3672950"/>
            <a:ext cx="4233277" cy="2960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27EF2-052C-39C5-26FE-769F86EE5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715" y="3594056"/>
            <a:ext cx="3975300" cy="3039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A19E1D-C0A0-AEE8-21A9-32297771C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15" y="1625132"/>
            <a:ext cx="3898308" cy="1723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BFADF1-B165-F990-D907-52187B397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77" y="5251704"/>
            <a:ext cx="3437730" cy="15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7613-14F0-705C-807E-D5091994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07" y="455228"/>
            <a:ext cx="8665950" cy="114985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/>
                <a:cs typeface="Calibri"/>
              </a:rPr>
              <a:t>Methodology for Data Retrieval</a:t>
            </a:r>
            <a:endParaRPr lang="en-US" sz="3600" dirty="0"/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FF631843-4E30-E227-9E55-73FF8CA8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10" y="2265218"/>
            <a:ext cx="5407890" cy="3379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4F820D-4877-14DA-1BA2-F960549274A6}"/>
              </a:ext>
            </a:extLst>
          </p:cNvPr>
          <p:cNvSpPr txBox="1"/>
          <p:nvPr/>
        </p:nvSpPr>
        <p:spPr>
          <a:xfrm>
            <a:off x="159714" y="1448482"/>
            <a:ext cx="11711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Four clusters in Florida were used to pull the tweets for our dataset. These include Tampa, Miami, Jacksonville and the Panhandle.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3E55F-B1BB-8A96-635A-FBF75DEB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3" y="2265219"/>
            <a:ext cx="6617363" cy="33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2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7613-14F0-705C-807E-D5091994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99" y="663355"/>
            <a:ext cx="9053790" cy="6491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Data Sample Volume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D0FC-C390-C6DD-42F0-3CA938E7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53" y="1143001"/>
            <a:ext cx="11867648" cy="64916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Total of 408K tweets were pulled- 213K using Geo-Location &amp; 194K using City Name</a:t>
            </a:r>
            <a:r>
              <a:rPr lang="en-US" sz="1800" dirty="0">
                <a:solidFill>
                  <a:schemeClr val="tx1"/>
                </a:solidFill>
                <a:ea typeface="+mn-lt"/>
                <a:cs typeface="Calibri"/>
              </a:rPr>
              <a:t> to form our final dataset.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65A9A-EFA3-B732-6426-967CA1B9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91" y="1612669"/>
            <a:ext cx="8722281" cy="52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EE6E-98F5-31C1-C17D-DE50E643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" y="665161"/>
            <a:ext cx="10113818" cy="693526"/>
          </a:xfrm>
        </p:spPr>
        <p:txBody>
          <a:bodyPr>
            <a:noAutofit/>
          </a:bodyPr>
          <a:lstStyle/>
          <a:p>
            <a:r>
              <a:rPr lang="en-US" sz="3600" b="1" dirty="0"/>
              <a:t>Twitter Dataset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745F-D8BB-639E-5089-C0F5B3482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603067"/>
            <a:ext cx="10515600" cy="40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Post data extraction, this is a preview of the final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814E1-9D66-8563-20D2-2E22A868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6" y="2660135"/>
            <a:ext cx="11748386" cy="17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6CE0-03D9-F11F-7E75-E55F12C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Reddit Content used for training 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5D04-1E10-351A-728D-92E690606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Reference - 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Low, D. M., </a:t>
            </a:r>
            <a:r>
              <a:rPr lang="en-US" sz="1800" b="0" i="0" dirty="0" err="1">
                <a:solidFill>
                  <a:srgbClr val="333333"/>
                </a:solidFill>
                <a:effectLst/>
              </a:rPr>
              <a:t>Rumker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 L., </a:t>
            </a:r>
            <a:r>
              <a:rPr lang="en-US" sz="1800" b="0" i="0" dirty="0" err="1">
                <a:solidFill>
                  <a:srgbClr val="333333"/>
                </a:solidFill>
                <a:effectLst/>
              </a:rPr>
              <a:t>Torous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 J., Cecchi, G., Ghosh, S. S., &amp; </a:t>
            </a:r>
            <a:r>
              <a:rPr lang="en-US" sz="1800" b="0" i="0" dirty="0" err="1">
                <a:solidFill>
                  <a:srgbClr val="333333"/>
                </a:solidFill>
                <a:effectLst/>
              </a:rPr>
              <a:t>Talkar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 T. (2020). Natural Language Processing Reveals Vulnerable Mental Health Support Groups and Heightened Health Anxiety on Reddit During COVID-19: Observational Study. </a:t>
            </a:r>
            <a:r>
              <a:rPr lang="en-US" sz="1800" b="1" i="1" dirty="0">
                <a:solidFill>
                  <a:srgbClr val="333333"/>
                </a:solidFill>
                <a:effectLst/>
              </a:rPr>
              <a:t>Journal of medical Internet research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 </a:t>
            </a:r>
            <a:r>
              <a:rPr lang="en-US" sz="1800" b="0" i="1" dirty="0">
                <a:solidFill>
                  <a:srgbClr val="333333"/>
                </a:solidFill>
                <a:effectLst/>
              </a:rPr>
              <a:t>22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(10), e22635</a:t>
            </a:r>
          </a:p>
          <a:p>
            <a:r>
              <a:rPr lang="en-US" sz="1800" dirty="0">
                <a:solidFill>
                  <a:schemeClr val="tx1"/>
                </a:solidFill>
              </a:rPr>
              <a:t>Reddit data preview –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7CDBD-24FF-6B71-65D8-FABC510F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0" y="3188539"/>
            <a:ext cx="10790450" cy="26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26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</TotalTime>
  <Words>1484</Words>
  <Application>Microsoft Office PowerPoint</Application>
  <PresentationFormat>Widescreen</PresentationFormat>
  <Paragraphs>142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Calisto MT</vt:lpstr>
      <vt:lpstr>Office Theme</vt:lpstr>
      <vt:lpstr>Topic- NLP to detect mental illnesses among social media users</vt:lpstr>
      <vt:lpstr>Overview</vt:lpstr>
      <vt:lpstr>Problem Scale and Significance</vt:lpstr>
      <vt:lpstr>Tweets and Mental Illness</vt:lpstr>
      <vt:lpstr>Some tweets from our dataset</vt:lpstr>
      <vt:lpstr>Methodology for Data Retrieval</vt:lpstr>
      <vt:lpstr>Data Sample Volume</vt:lpstr>
      <vt:lpstr>Twitter Dataset Sample</vt:lpstr>
      <vt:lpstr>Reddit Content used for training the models</vt:lpstr>
      <vt:lpstr>Subreddits</vt:lpstr>
      <vt:lpstr>Reddit Data Distribution</vt:lpstr>
      <vt:lpstr>Process and ML Models</vt:lpstr>
      <vt:lpstr>Overall Prediction Distribution</vt:lpstr>
      <vt:lpstr>Mental Illness – Across Regions</vt:lpstr>
      <vt:lpstr>Mental Illness – Across Regions (excluding Depression &amp; Anxiety)</vt:lpstr>
      <vt:lpstr>Mental Illness – Key Takeaways</vt:lpstr>
      <vt:lpstr>Recommendations</vt:lpstr>
      <vt:lpstr>APPENDIX</vt:lpstr>
      <vt:lpstr>Thank you!</vt:lpstr>
      <vt:lpstr>Literature Review &amp; Papers</vt:lpstr>
      <vt:lpstr>Data Visualizations – Tweet Distribution</vt:lpstr>
      <vt:lpstr>Data Visualizations – Tweet Distribution(contd.)</vt:lpstr>
      <vt:lpstr>Mental Illness - Numbers vs Percentage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Adhi Rajan</dc:creator>
  <cp:lastModifiedBy>Adhithyan Rangarajan</cp:lastModifiedBy>
  <cp:revision>265</cp:revision>
  <dcterms:created xsi:type="dcterms:W3CDTF">2022-04-24T00:53:04Z</dcterms:created>
  <dcterms:modified xsi:type="dcterms:W3CDTF">2022-05-21T00:32:39Z</dcterms:modified>
</cp:coreProperties>
</file>